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743" r:id="rId3"/>
    <p:sldId id="490" r:id="rId4"/>
    <p:sldId id="256" r:id="rId5"/>
    <p:sldId id="875" r:id="rId6"/>
    <p:sldId id="1003" r:id="rId7"/>
    <p:sldId id="1049" r:id="rId8"/>
    <p:sldId id="1071" r:id="rId9"/>
    <p:sldId id="1072" r:id="rId10"/>
    <p:sldId id="1032" r:id="rId11"/>
    <p:sldId id="1069" r:id="rId12"/>
    <p:sldId id="1035" r:id="rId13"/>
    <p:sldId id="1070" r:id="rId14"/>
    <p:sldId id="1060" r:id="rId15"/>
    <p:sldId id="1073" r:id="rId16"/>
    <p:sldId id="972" r:id="rId17"/>
    <p:sldId id="1007" r:id="rId18"/>
    <p:sldId id="1021" r:id="rId19"/>
    <p:sldId id="1045" r:id="rId20"/>
    <p:sldId id="882" r:id="rId21"/>
    <p:sldId id="1068" r:id="rId2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256"/>
            <p14:sldId id="875"/>
          </p14:sldIdLst>
        </p14:section>
        <p14:section name="タイトルなしのセクション" id="{2222DC94-E039-4F92-8293-E592BEC64C49}">
          <p14:sldIdLst>
            <p14:sldId id="1003"/>
            <p14:sldId id="1049"/>
            <p14:sldId id="1071"/>
            <p14:sldId id="1072"/>
            <p14:sldId id="1032"/>
            <p14:sldId id="1069"/>
            <p14:sldId id="1035"/>
            <p14:sldId id="1070"/>
            <p14:sldId id="1060"/>
            <p14:sldId id="1073"/>
            <p14:sldId id="972"/>
            <p14:sldId id="1007"/>
            <p14:sldId id="1021"/>
            <p14:sldId id="1045"/>
            <p14:sldId id="882"/>
            <p14:sldId id="1068"/>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4" d="100"/>
          <a:sy n="104" d="100"/>
        </p:scale>
        <p:origin x="180" y="10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2023/8/28</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8"/>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17</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ウクライナ地上戦</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～電子戦、無人戦、塹壕戦～</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無人戦</a:t>
            </a:r>
          </a:p>
        </p:txBody>
      </p:sp>
    </p:spTree>
    <p:extLst>
      <p:ext uri="{BB962C8B-B14F-4D97-AF65-F5344CB8AC3E}">
        <p14:creationId xmlns:p14="http://schemas.microsoft.com/office/powerpoint/2010/main" val="195711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877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塹壕戦</a:t>
            </a:r>
          </a:p>
        </p:txBody>
      </p:sp>
    </p:spTree>
    <p:extLst>
      <p:ext uri="{BB962C8B-B14F-4D97-AF65-F5344CB8AC3E}">
        <p14:creationId xmlns:p14="http://schemas.microsoft.com/office/powerpoint/2010/main" val="243478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99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ウクライナ紛争後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324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57602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4F98DBF-D9D6-F8AD-C362-7C4D89265D51}"/>
              </a:ext>
            </a:extLst>
          </p:cNvPr>
          <p:cNvPicPr>
            <a:picLocks noChangeAspect="1"/>
          </p:cNvPicPr>
          <p:nvPr/>
        </p:nvPicPr>
        <p:blipFill>
          <a:blip r:embed="rId2"/>
          <a:stretch>
            <a:fillRect/>
          </a:stretch>
        </p:blipFill>
        <p:spPr>
          <a:xfrm>
            <a:off x="7199847" y="233264"/>
            <a:ext cx="4410035" cy="6341965"/>
          </a:xfrm>
          <a:prstGeom prst="rect">
            <a:avLst/>
          </a:prstGeom>
        </p:spPr>
      </p:pic>
      <p:pic>
        <p:nvPicPr>
          <p:cNvPr id="4" name="図 3">
            <a:extLst>
              <a:ext uri="{FF2B5EF4-FFF2-40B4-BE49-F238E27FC236}">
                <a16:creationId xmlns:a16="http://schemas.microsoft.com/office/drawing/2014/main" id="{B9698C9E-9BC2-CE01-4CB0-F920BDD2B320}"/>
              </a:ext>
            </a:extLst>
          </p:cNvPr>
          <p:cNvPicPr>
            <a:picLocks noChangeAspect="1"/>
          </p:cNvPicPr>
          <p:nvPr/>
        </p:nvPicPr>
        <p:blipFill>
          <a:blip r:embed="rId3"/>
          <a:stretch>
            <a:fillRect/>
          </a:stretch>
        </p:blipFill>
        <p:spPr>
          <a:xfrm>
            <a:off x="415023" y="409267"/>
            <a:ext cx="6201780" cy="620178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Global Wealth Report 2023</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6653CC6-FD41-1ABF-7B6F-710BFE7DBCE7}"/>
              </a:ext>
            </a:extLst>
          </p:cNvPr>
          <p:cNvSpPr txBox="1"/>
          <p:nvPr/>
        </p:nvSpPr>
        <p:spPr>
          <a:xfrm>
            <a:off x="4219731" y="701122"/>
            <a:ext cx="7390151" cy="246221"/>
          </a:xfrm>
          <a:prstGeom prst="rect">
            <a:avLst/>
          </a:prstGeom>
          <a:noFill/>
        </p:spPr>
        <p:txBody>
          <a:bodyPr wrap="square">
            <a:spAutoFit/>
          </a:bodyPr>
          <a:lstStyle/>
          <a:p>
            <a:pPr algn="ctr"/>
            <a:r>
              <a:rPr lang="en-US" altLang="ja-JP" sz="1000" dirty="0">
                <a:latin typeface="Amasis MT Pro Black" panose="02040A04050005020304" pitchFamily="18" charset="0"/>
              </a:rPr>
              <a:t>https://www.ubs.com/global/en/family-office-uhnw/reports/global-wealth-report-2023.html#executive</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1240518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pic>
        <p:nvPicPr>
          <p:cNvPr id="6146" name="Picture 2" descr="アフリカ留魂録: 2014 アフリカの経済成長率">
            <a:extLst>
              <a:ext uri="{FF2B5EF4-FFF2-40B4-BE49-F238E27FC236}">
                <a16:creationId xmlns:a16="http://schemas.microsoft.com/office/drawing/2014/main" id="{8002E933-72DF-4F51-B716-A4219A6B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452"/>
            <a:ext cx="5572572" cy="57226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A04DB21-4467-4C08-90B6-F4D9919D85B0}"/>
              </a:ext>
            </a:extLst>
          </p:cNvPr>
          <p:cNvSpPr txBox="1"/>
          <p:nvPr/>
        </p:nvSpPr>
        <p:spPr>
          <a:xfrm>
            <a:off x="1283305" y="576682"/>
            <a:ext cx="300596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アフリカ諸国の経済成長率</a:t>
            </a:r>
          </a:p>
        </p:txBody>
      </p:sp>
    </p:spTree>
    <p:extLst>
      <p:ext uri="{BB962C8B-B14F-4D97-AF65-F5344CB8AC3E}">
        <p14:creationId xmlns:p14="http://schemas.microsoft.com/office/powerpoint/2010/main" val="271451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）とロシア＝アフリカ中央回廊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7191336" y="723079"/>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Tree>
    <p:extLst>
      <p:ext uri="{BB962C8B-B14F-4D97-AF65-F5344CB8AC3E}">
        <p14:creationId xmlns:p14="http://schemas.microsoft.com/office/powerpoint/2010/main" val="690027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faフラン に対する画像結果">
            <a:extLst>
              <a:ext uri="{FF2B5EF4-FFF2-40B4-BE49-F238E27FC236}">
                <a16:creationId xmlns:a16="http://schemas.microsoft.com/office/drawing/2014/main" id="{1FADBC90-BF12-430D-869C-8654C0E4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918" y="4767611"/>
            <a:ext cx="1488132" cy="14637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アフリカにおける通貨発行権＠</a:t>
            </a:r>
            <a:r>
              <a:rPr lang="en-US" altLang="ja-JP" sz="2400" dirty="0">
                <a:latin typeface="BIZ UDPゴシック" panose="020B0400000000000000" pitchFamily="50" charset="-128"/>
                <a:ea typeface="BIZ UDPゴシック" panose="020B0400000000000000" pitchFamily="50" charset="-128"/>
              </a:rPr>
              <a:t>CFA</a:t>
            </a:r>
            <a:r>
              <a:rPr lang="ja-JP" altLang="en-US" sz="2400" dirty="0">
                <a:latin typeface="BIZ UDPゴシック" panose="020B0400000000000000" pitchFamily="50" charset="-128"/>
                <a:ea typeface="BIZ UDPゴシック" panose="020B0400000000000000" pitchFamily="50" charset="-128"/>
              </a:rPr>
              <a:t>フラン</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DDEC32C-F208-4E34-9A69-CE6F4A2656CA}"/>
              </a:ext>
            </a:extLst>
          </p:cNvPr>
          <p:cNvSpPr txBox="1"/>
          <p:nvPr/>
        </p:nvSpPr>
        <p:spPr>
          <a:xfrm>
            <a:off x="4211218" y="550279"/>
            <a:ext cx="525517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欧米の新植民地を打破する！</a:t>
            </a:r>
          </a:p>
        </p:txBody>
      </p:sp>
      <p:pic>
        <p:nvPicPr>
          <p:cNvPr id="9" name="図 8">
            <a:extLst>
              <a:ext uri="{FF2B5EF4-FFF2-40B4-BE49-F238E27FC236}">
                <a16:creationId xmlns:a16="http://schemas.microsoft.com/office/drawing/2014/main" id="{31D4F58C-BCD1-431F-A4DE-79D6005F43AB}"/>
              </a:ext>
            </a:extLst>
          </p:cNvPr>
          <p:cNvPicPr>
            <a:picLocks noChangeAspect="1"/>
          </p:cNvPicPr>
          <p:nvPr/>
        </p:nvPicPr>
        <p:blipFill>
          <a:blip r:embed="rId3"/>
          <a:stretch>
            <a:fillRect/>
          </a:stretch>
        </p:blipFill>
        <p:spPr>
          <a:xfrm>
            <a:off x="7956330" y="542190"/>
            <a:ext cx="4183117" cy="4162202"/>
          </a:xfrm>
          <a:prstGeom prst="rect">
            <a:avLst/>
          </a:prstGeom>
        </p:spPr>
      </p:pic>
      <p:pic>
        <p:nvPicPr>
          <p:cNvPr id="2050" name="Picture 2" descr="【アフリカウオッチ】ロシア、アフリカで勢力拡大 軍事協力えさに着々と浸透（1/2ページ） - 産経ニュース">
            <a:extLst>
              <a:ext uri="{FF2B5EF4-FFF2-40B4-BE49-F238E27FC236}">
                <a16:creationId xmlns:a16="http://schemas.microsoft.com/office/drawing/2014/main" id="{D66D922C-0840-4064-A645-2EE1B8F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 y="844748"/>
            <a:ext cx="4717633" cy="5834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メローニ 　CFAフラン　 に対する画像結果">
            <a:extLst>
              <a:ext uri="{FF2B5EF4-FFF2-40B4-BE49-F238E27FC236}">
                <a16:creationId xmlns:a16="http://schemas.microsoft.com/office/drawing/2014/main" id="{2E33D013-9B45-4A89-80F0-11EFC8F66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46" y="4158400"/>
            <a:ext cx="3949107" cy="2221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ブラヒム・トラオレ　ブルキナファソ に対する画像結果">
            <a:extLst>
              <a:ext uri="{FF2B5EF4-FFF2-40B4-BE49-F238E27FC236}">
                <a16:creationId xmlns:a16="http://schemas.microsoft.com/office/drawing/2014/main" id="{0F387697-F647-4E34-B03C-FD442278E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72" y="1042333"/>
            <a:ext cx="2847938" cy="234536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E316D4-8631-41F7-99A4-0787EC30DD16}"/>
              </a:ext>
            </a:extLst>
          </p:cNvPr>
          <p:cNvSpPr txBox="1"/>
          <p:nvPr/>
        </p:nvSpPr>
        <p:spPr>
          <a:xfrm>
            <a:off x="5232810" y="3366142"/>
            <a:ext cx="273006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ブルキナファソ暫定大統領</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イブラヒム・トラオレ</a:t>
            </a:r>
          </a:p>
        </p:txBody>
      </p:sp>
      <p:sp>
        <p:nvSpPr>
          <p:cNvPr id="12" name="テキスト ボックス 11">
            <a:extLst>
              <a:ext uri="{FF2B5EF4-FFF2-40B4-BE49-F238E27FC236}">
                <a16:creationId xmlns:a16="http://schemas.microsoft.com/office/drawing/2014/main" id="{F2E7694B-3BA2-43DC-9ED6-817773E3FF8C}"/>
              </a:ext>
            </a:extLst>
          </p:cNvPr>
          <p:cNvSpPr txBox="1"/>
          <p:nvPr/>
        </p:nvSpPr>
        <p:spPr>
          <a:xfrm>
            <a:off x="5047746" y="6369823"/>
            <a:ext cx="6051178"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イタリアのメローニ首相は、フランスの植民地主義を非難。</a:t>
            </a:r>
            <a:r>
              <a:rPr lang="ja-JP" altLang="en-US" sz="1400" dirty="0">
                <a:latin typeface="BIZ UDPゴシック" panose="020B0400000000000000" pitchFamily="50" charset="-128"/>
                <a:ea typeface="BIZ UDPゴシック" panose="020B0400000000000000" pitchFamily="50" charset="-128"/>
              </a:rPr>
              <a:t>通貨発行権で、</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70</a:t>
            </a:r>
            <a:r>
              <a:rPr lang="ja-JP" altLang="en-US" sz="1400" dirty="0">
                <a:latin typeface="BIZ UDPゴシック" panose="020B0400000000000000" pitchFamily="50" charset="-128"/>
                <a:ea typeface="BIZ UDPゴシック" panose="020B0400000000000000" pitchFamily="50" charset="-128"/>
              </a:rPr>
              <a:t>兆円を収奪と非難。</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C88531E6-E38D-408C-8B6F-E10049D71EC4}"/>
              </a:ext>
            </a:extLst>
          </p:cNvPr>
          <p:cNvSpPr txBox="1"/>
          <p:nvPr/>
        </p:nvSpPr>
        <p:spPr>
          <a:xfrm rot="2488055">
            <a:off x="7920160" y="3294855"/>
            <a:ext cx="2141481"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フランスの旧植民地</a:t>
            </a:r>
            <a:endParaRPr lang="en-US" altLang="ja-JP" sz="1600" dirty="0">
              <a:latin typeface="BIZ UDPゴシック" panose="020B0400000000000000" pitchFamily="50" charset="-128"/>
              <a:ea typeface="BIZ UDPゴシック" panose="020B0400000000000000" pitchFamily="50" charset="-128"/>
            </a:endParaRPr>
          </a:p>
          <a:p>
            <a:pPr algn="ctr"/>
            <a:r>
              <a:rPr lang="en-US" altLang="ja-JP" sz="1600" dirty="0">
                <a:latin typeface="BIZ UDPゴシック" panose="020B0400000000000000" pitchFamily="50" charset="-128"/>
                <a:ea typeface="BIZ UDPゴシック" panose="020B0400000000000000" pitchFamily="50" charset="-128"/>
              </a:rPr>
              <a:t>CFA</a:t>
            </a:r>
            <a:r>
              <a:rPr lang="ja-JP" altLang="en-US" sz="1600" dirty="0">
                <a:latin typeface="BIZ UDPゴシック" panose="020B0400000000000000" pitchFamily="50" charset="-128"/>
                <a:ea typeface="BIZ UDPゴシック" panose="020B0400000000000000" pitchFamily="50" charset="-128"/>
              </a:rPr>
              <a:t>フラン圏</a:t>
            </a:r>
          </a:p>
        </p:txBody>
      </p:sp>
    </p:spTree>
    <p:extLst>
      <p:ext uri="{BB962C8B-B14F-4D97-AF65-F5344CB8AC3E}">
        <p14:creationId xmlns:p14="http://schemas.microsoft.com/office/powerpoint/2010/main" val="12787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no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10</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日（水曜日）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119773795"/>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ウクライナ地上戦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～電子戦、無人戦、塹壕戦～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287954">
            <a:off x="9563173" y="2515440"/>
            <a:ext cx="1440151" cy="14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ロシア＝ウクライナ</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前史</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2" name="表 3">
            <a:extLst>
              <a:ext uri="{FF2B5EF4-FFF2-40B4-BE49-F238E27FC236}">
                <a16:creationId xmlns:a16="http://schemas.microsoft.com/office/drawing/2014/main" id="{53303950-A362-4771-96CC-04612C78D897}"/>
              </a:ext>
            </a:extLst>
          </p:cNvPr>
          <p:cNvGraphicFramePr>
            <a:graphicFrameLocks noGrp="1"/>
          </p:cNvGraphicFramePr>
          <p:nvPr>
            <p:extLst>
              <p:ext uri="{D42A27DB-BD31-4B8C-83A1-F6EECF244321}">
                <p14:modId xmlns:p14="http://schemas.microsoft.com/office/powerpoint/2010/main" val="1378758782"/>
              </p:ext>
            </p:extLst>
          </p:nvPr>
        </p:nvGraphicFramePr>
        <p:xfrm>
          <a:off x="2032000" y="2363739"/>
          <a:ext cx="8128000" cy="148336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4209014438"/>
                    </a:ext>
                  </a:extLst>
                </a:gridCol>
                <a:gridCol w="2032000">
                  <a:extLst>
                    <a:ext uri="{9D8B030D-6E8A-4147-A177-3AD203B41FA5}">
                      <a16:colId xmlns:a16="http://schemas.microsoft.com/office/drawing/2014/main" val="2265001662"/>
                    </a:ext>
                  </a:extLst>
                </a:gridCol>
                <a:gridCol w="2032000">
                  <a:extLst>
                    <a:ext uri="{9D8B030D-6E8A-4147-A177-3AD203B41FA5}">
                      <a16:colId xmlns:a16="http://schemas.microsoft.com/office/drawing/2014/main" val="860030464"/>
                    </a:ext>
                  </a:extLst>
                </a:gridCol>
                <a:gridCol w="2032000">
                  <a:extLst>
                    <a:ext uri="{9D8B030D-6E8A-4147-A177-3AD203B41FA5}">
                      <a16:colId xmlns:a16="http://schemas.microsoft.com/office/drawing/2014/main" val="3347082081"/>
                    </a:ext>
                  </a:extLst>
                </a:gridCol>
              </a:tblGrid>
              <a:tr h="370840">
                <a:tc>
                  <a:txBody>
                    <a:bodyPr/>
                    <a:lstStyle/>
                    <a:p>
                      <a:pPr algn="ctr"/>
                      <a:r>
                        <a:rPr kumimoji="1" lang="ja-JP" altLang="en-US" b="0"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国防費（名目）</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a:t>
                      </a:r>
                      <a:r>
                        <a:rPr kumimoji="1" lang="en-US" altLang="ja-JP" b="0" dirty="0">
                          <a:latin typeface="BIZ UDPゴシック" panose="020B0400000000000000" pitchFamily="50" charset="-128"/>
                          <a:ea typeface="BIZ UDPゴシック" panose="020B0400000000000000" pitchFamily="50" charset="-128"/>
                        </a:rPr>
                        <a:t>GDP</a:t>
                      </a:r>
                      <a:r>
                        <a:rPr kumimoji="1" lang="ja-JP" altLang="en-US" b="0" dirty="0">
                          <a:latin typeface="BIZ UDPゴシック" panose="020B0400000000000000" pitchFamily="50" charset="-128"/>
                          <a:ea typeface="BIZ UDPゴシック" panose="020B0400000000000000" pitchFamily="50" charset="-128"/>
                        </a:rPr>
                        <a:t>比</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対連邦予算比</a:t>
                      </a:r>
                    </a:p>
                  </a:txBody>
                  <a:tcPr/>
                </a:tc>
                <a:extLst>
                  <a:ext uri="{0D108BD9-81ED-4DB2-BD59-A6C34878D82A}">
                    <a16:rowId xmlns:a16="http://schemas.microsoft.com/office/drawing/2014/main" val="853598092"/>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4.9</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3.3</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17.1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3550524695"/>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2024</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4.6</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2.9</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16.1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001760689"/>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2025</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4.2</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2.5</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15.1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164170365"/>
                  </a:ext>
                </a:extLst>
              </a:tr>
            </a:tbl>
          </a:graphicData>
        </a:graphic>
      </p:graphicFrame>
      <p:graphicFrame>
        <p:nvGraphicFramePr>
          <p:cNvPr id="4" name="表 5">
            <a:extLst>
              <a:ext uri="{FF2B5EF4-FFF2-40B4-BE49-F238E27FC236}">
                <a16:creationId xmlns:a16="http://schemas.microsoft.com/office/drawing/2014/main" id="{A8978DD7-D27D-48FC-8A80-A0C2433C3200}"/>
              </a:ext>
            </a:extLst>
          </p:cNvPr>
          <p:cNvGraphicFramePr>
            <a:graphicFrameLocks noGrp="1"/>
          </p:cNvGraphicFramePr>
          <p:nvPr>
            <p:extLst>
              <p:ext uri="{D42A27DB-BD31-4B8C-83A1-F6EECF244321}">
                <p14:modId xmlns:p14="http://schemas.microsoft.com/office/powerpoint/2010/main" val="1392146043"/>
              </p:ext>
            </p:extLst>
          </p:nvPr>
        </p:nvGraphicFramePr>
        <p:xfrm>
          <a:off x="2032000" y="1997979"/>
          <a:ext cx="8128000" cy="3657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5746859"/>
                    </a:ext>
                  </a:extLst>
                </a:gridCol>
              </a:tblGrid>
              <a:tr h="0">
                <a:tc>
                  <a:txBody>
                    <a:bodyPr/>
                    <a:lstStyle/>
                    <a:p>
                      <a:pPr algn="ctr"/>
                      <a:r>
                        <a:rPr kumimoji="1" lang="ja-JP" altLang="en-US" b="0" dirty="0">
                          <a:latin typeface="BIZ UDPゴシック" panose="020B0400000000000000" pitchFamily="50" charset="-128"/>
                          <a:ea typeface="BIZ UDPゴシック" panose="020B0400000000000000" pitchFamily="50" charset="-128"/>
                        </a:rPr>
                        <a:t>ロシア国防費（計画）</a:t>
                      </a:r>
                      <a:r>
                        <a:rPr kumimoji="1" lang="en-US" altLang="ja-JP" b="0" dirty="0">
                          <a:latin typeface="BIZ UDPゴシック" panose="020B0400000000000000" pitchFamily="50" charset="-128"/>
                          <a:ea typeface="BIZ UDPゴシック" panose="020B0400000000000000" pitchFamily="50" charset="-128"/>
                        </a:rPr>
                        <a:t>2023</a:t>
                      </a:r>
                      <a:r>
                        <a:rPr kumimoji="1" lang="ja-JP" altLang="en-US" b="0" dirty="0">
                          <a:latin typeface="BIZ UDPゴシック" panose="020B0400000000000000" pitchFamily="50" charset="-128"/>
                          <a:ea typeface="BIZ UDPゴシック" panose="020B0400000000000000" pitchFamily="50" charset="-128"/>
                        </a:rPr>
                        <a:t>年～</a:t>
                      </a:r>
                      <a:r>
                        <a:rPr kumimoji="1" lang="en-US" altLang="ja-JP" b="0" dirty="0">
                          <a:latin typeface="BIZ UDPゴシック" panose="020B0400000000000000" pitchFamily="50" charset="-128"/>
                          <a:ea typeface="BIZ UDPゴシック" panose="020B0400000000000000" pitchFamily="50" charset="-128"/>
                        </a:rPr>
                        <a:t>2025</a:t>
                      </a:r>
                      <a:r>
                        <a:rPr kumimoji="1" lang="ja-JP" altLang="en-US" b="0" dirty="0">
                          <a:latin typeface="BIZ UDPゴシック" panose="020B0400000000000000" pitchFamily="50" charset="-128"/>
                          <a:ea typeface="BIZ UDPゴシック" panose="020B0400000000000000" pitchFamily="50" charset="-128"/>
                        </a:rPr>
                        <a:t>年</a:t>
                      </a:r>
                    </a:p>
                  </a:txBody>
                  <a:tcPr/>
                </a:tc>
                <a:extLst>
                  <a:ext uri="{0D108BD9-81ED-4DB2-BD59-A6C34878D82A}">
                    <a16:rowId xmlns:a16="http://schemas.microsoft.com/office/drawing/2014/main" val="3787607663"/>
                  </a:ext>
                </a:extLst>
              </a:tr>
            </a:tbl>
          </a:graphicData>
        </a:graphic>
      </p:graphicFrame>
      <p:sp>
        <p:nvSpPr>
          <p:cNvPr id="17" name="テキスト ボックス 16">
            <a:extLst>
              <a:ext uri="{FF2B5EF4-FFF2-40B4-BE49-F238E27FC236}">
                <a16:creationId xmlns:a16="http://schemas.microsoft.com/office/drawing/2014/main" id="{FB206505-6412-42FB-93E8-6F0D8D676558}"/>
              </a:ext>
            </a:extLst>
          </p:cNvPr>
          <p:cNvSpPr txBox="1"/>
          <p:nvPr/>
        </p:nvSpPr>
        <p:spPr>
          <a:xfrm>
            <a:off x="3842327" y="3783104"/>
            <a:ext cx="4507345"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https://bankstoday.net/last-articles/byudzhet-rossii-2023</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電子戦</a:t>
            </a:r>
          </a:p>
        </p:txBody>
      </p:sp>
    </p:spTree>
    <p:extLst>
      <p:ext uri="{BB962C8B-B14F-4D97-AF65-F5344CB8AC3E}">
        <p14:creationId xmlns:p14="http://schemas.microsoft.com/office/powerpoint/2010/main" val="239912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35407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54982</TotalTime>
  <Words>681</Words>
  <Application>Microsoft Office PowerPoint</Application>
  <PresentationFormat>ワイド画面</PresentationFormat>
  <Paragraphs>115</Paragraphs>
  <Slides>21</Slides>
  <Notes>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21</vt:i4>
      </vt:variant>
    </vt:vector>
  </HeadingPairs>
  <TitlesOfParts>
    <vt:vector size="35" baseType="lpstr">
      <vt:lpstr>BIZ UDPゴシック</vt:lpstr>
      <vt:lpstr>BIZ UDP明朝 Medium</vt:lpstr>
      <vt:lpstr>BIZ UDゴシック</vt:lpstr>
      <vt:lpstr>Meiryo UI</vt:lpstr>
      <vt:lpstr>Microsoft YaHei</vt:lpstr>
      <vt:lpstr>UD デジタル 教科書体 NK-B</vt:lpstr>
      <vt:lpstr>UD デジタル 教科書体 N-R</vt:lpstr>
      <vt:lpstr>游ゴシック</vt:lpstr>
      <vt:lpstr>游ゴシック Light</vt:lpstr>
      <vt:lpstr>72 Black</vt:lpstr>
      <vt:lpstr>Amasis MT Pro Black</vt:lpstr>
      <vt:lpstr>Arial</vt:lpstr>
      <vt:lpstr>Berlin Sans FB Demi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244</cp:revision>
  <cp:lastPrinted>2023-07-25T02:16:56Z</cp:lastPrinted>
  <dcterms:created xsi:type="dcterms:W3CDTF">2023-03-29T00:02:56Z</dcterms:created>
  <dcterms:modified xsi:type="dcterms:W3CDTF">2023-08-28T04:48:27Z</dcterms:modified>
</cp:coreProperties>
</file>